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</p:sldIdLst>
  <p:sldSz cx="9144000" cy="5143500" type="screen16x9"/>
  <p:notesSz cx="6858000" cy="9144000"/>
  <p:embeddedFontLs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Titillium Web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73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868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03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96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96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641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272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6412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054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23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389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156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1923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0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94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7172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468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538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780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15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32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813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413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896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90318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67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912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66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592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241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75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94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exploratory-data-analysi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4ds.had.co.nz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2925744" y="2171311"/>
            <a:ext cx="5412300" cy="186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800" dirty="0"/>
              <a:t>Chapters 7</a:t>
            </a:r>
            <a:br>
              <a:rPr lang="en-US" sz="1800" dirty="0"/>
            </a:br>
            <a:r>
              <a:rPr lang="en-US" sz="1800" dirty="0"/>
              <a:t>Exploratory Data Analysis – Pt 2</a:t>
            </a:r>
            <a:br>
              <a:rPr lang="en-US" sz="1800" dirty="0"/>
            </a:br>
            <a:r>
              <a:rPr lang="en-US" sz="1800" dirty="0">
                <a:solidFill>
                  <a:srgbClr val="000000"/>
                </a:solidFill>
              </a:rPr>
              <a:t>Follow along here: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hlinkClick r:id="rId3"/>
              </a:rPr>
              <a:t>https://r4ds.had.co.nz/exploratory-data-analysis.html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357" y="303560"/>
            <a:ext cx="4367700" cy="2268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75;p15">
            <a:extLst>
              <a:ext uri="{FF2B5EF4-FFF2-40B4-BE49-F238E27FC236}">
                <a16:creationId xmlns:a16="http://schemas.microsoft.com/office/drawing/2014/main" id="{3B772B79-4631-45DA-B559-F2485BF1A8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07" y="447575"/>
            <a:ext cx="2362200" cy="36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E3414-ED4C-44E6-BED5-0ECA4FC452FF}"/>
              </a:ext>
            </a:extLst>
          </p:cNvPr>
          <p:cNvSpPr txBox="1"/>
          <p:nvPr/>
        </p:nvSpPr>
        <p:spPr>
          <a:xfrm>
            <a:off x="385078" y="4107309"/>
            <a:ext cx="3204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Source:https://r4ds.had.co.nz/</a:t>
            </a:r>
            <a:endParaRPr lang="en-US" sz="1200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F7FAB9-5CEC-4E12-97DF-CD60F5FEA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36" r="49278" b="6346"/>
          <a:stretch/>
        </p:blipFill>
        <p:spPr>
          <a:xfrm>
            <a:off x="801278" y="1336838"/>
            <a:ext cx="7051250" cy="375493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85E55A-57E0-4711-B43E-346EF618005F}"/>
              </a:ext>
            </a:extLst>
          </p:cNvPr>
          <p:cNvSpPr/>
          <p:nvPr/>
        </p:nvSpPr>
        <p:spPr>
          <a:xfrm>
            <a:off x="527901" y="4234372"/>
            <a:ext cx="4176074" cy="1091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8191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Other times you want to understand what makes observations with missing values different to observations with recorded values.</a:t>
            </a:r>
          </a:p>
          <a:p>
            <a:pPr marL="114300" indent="0">
              <a:buNone/>
            </a:pPr>
            <a:r>
              <a:rPr lang="en-US" dirty="0"/>
              <a:t>In </a:t>
            </a:r>
            <a:r>
              <a:rPr lang="en-US" b="1" dirty="0">
                <a:solidFill>
                  <a:srgbClr val="0070C0"/>
                </a:solidFill>
              </a:rPr>
              <a:t>nycflights13::flights</a:t>
            </a:r>
            <a:r>
              <a:rPr lang="en-US" dirty="0"/>
              <a:t> missingvalues in the </a:t>
            </a:r>
            <a:r>
              <a:rPr lang="en-US" b="1" dirty="0">
                <a:solidFill>
                  <a:srgbClr val="0070C0"/>
                </a:solidFill>
              </a:rPr>
              <a:t>dep_time</a:t>
            </a:r>
            <a:r>
              <a:rPr lang="en-US" dirty="0"/>
              <a:t> variable indicate that the flight was cancelled. </a:t>
            </a:r>
          </a:p>
          <a:p>
            <a:pPr marL="114300" indent="0">
              <a:buNone/>
            </a:pPr>
            <a:r>
              <a:rPr lang="en-US" dirty="0"/>
              <a:t>You might want to compare the scheduled departure times for cancelled and non-cancelled times. </a:t>
            </a:r>
          </a:p>
          <a:p>
            <a:pPr marL="114300" indent="0">
              <a:buNone/>
            </a:pPr>
            <a:r>
              <a:rPr lang="en-US" dirty="0"/>
              <a:t>You can do this by making a new variable with </a:t>
            </a:r>
            <a:r>
              <a:rPr lang="en-US" b="1" dirty="0">
                <a:solidFill>
                  <a:srgbClr val="0070C0"/>
                </a:solidFill>
              </a:rPr>
              <a:t>is.na</a:t>
            </a:r>
          </a:p>
        </p:txBody>
      </p:sp>
    </p:spTree>
    <p:extLst>
      <p:ext uri="{BB962C8B-B14F-4D97-AF65-F5344CB8AC3E}">
        <p14:creationId xmlns:p14="http://schemas.microsoft.com/office/powerpoint/2010/main" val="10510804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nycflights13::flights %&gt;%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mutate(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cancelled = is.na(dep_time),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sched_hour = sched_dep_time %/% 100,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sched_min = sched_dep_time %% 100,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sched_dep_time = sched_hour + sched_min / 60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) %&gt;%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ggplot(mapping = aes(sched_dep_time))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  geom_freqpoly(mapping = aes(color = canceled, binwidth = ¼)</a:t>
            </a:r>
          </a:p>
        </p:txBody>
      </p:sp>
    </p:spTree>
    <p:extLst>
      <p:ext uri="{BB962C8B-B14F-4D97-AF65-F5344CB8AC3E}">
        <p14:creationId xmlns:p14="http://schemas.microsoft.com/office/powerpoint/2010/main" val="255310064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00583-F85F-4027-8F13-3EF351CC0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5555" r="57010" b="28889"/>
          <a:stretch/>
        </p:blipFill>
        <p:spPr>
          <a:xfrm>
            <a:off x="642484" y="838985"/>
            <a:ext cx="6531315" cy="39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799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Variation describes the behavior </a:t>
            </a:r>
            <a:r>
              <a:rPr lang="en-US" i="1" dirty="0"/>
              <a:t>within</a:t>
            </a:r>
            <a:r>
              <a:rPr lang="en-US" dirty="0"/>
              <a:t> a variable.</a:t>
            </a:r>
          </a:p>
          <a:p>
            <a:r>
              <a:rPr lang="en-US" dirty="0"/>
              <a:t>Covariation describes the behavior </a:t>
            </a:r>
            <a:r>
              <a:rPr lang="en-US" i="1" dirty="0"/>
              <a:t>between</a:t>
            </a:r>
            <a:r>
              <a:rPr lang="en-US" dirty="0"/>
              <a:t> variables. </a:t>
            </a:r>
          </a:p>
          <a:p>
            <a:r>
              <a:rPr lang="en-US" b="1" dirty="0"/>
              <a:t>Covariation</a:t>
            </a:r>
            <a:r>
              <a:rPr lang="en-US" dirty="0"/>
              <a:t> is the tendency for the values of two or more variables to vary together in a related way. </a:t>
            </a:r>
          </a:p>
          <a:p>
            <a:r>
              <a:rPr lang="en-US" dirty="0"/>
              <a:t>The best way to spot covariation is to visualize the relationship between two or more variables. </a:t>
            </a:r>
          </a:p>
          <a:p>
            <a:r>
              <a:rPr lang="en-US" dirty="0"/>
              <a:t>How you do that should again depend on the type of variables involved.</a:t>
            </a: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42111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It’s common to want to explore the distribution of a continuous variable broken down by a categorical variable. </a:t>
            </a:r>
          </a:p>
          <a:p>
            <a:r>
              <a:rPr lang="en-US" dirty="0">
                <a:solidFill>
                  <a:schemeClr val="tx1"/>
                </a:solidFill>
              </a:rPr>
              <a:t>The default appearance of geom_freqpoly is not that useful for that sort of comparison, because the height is given by the count.</a:t>
            </a:r>
          </a:p>
          <a:p>
            <a:r>
              <a:rPr lang="en-US" dirty="0"/>
              <a:t>That means if one of the groups is much smaller than the others, it’s hard to see the differences in shape.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443092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How the price of a diamond varies with its quality: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0070C0"/>
                </a:solidFill>
              </a:rPr>
              <a:t>ggplot(data = diamonds, mapping = aes(x = price) )+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 geom_freqpoly(mapping = aes(color = cut), binwidth = 500)</a:t>
            </a:r>
          </a:p>
        </p:txBody>
      </p:sp>
    </p:spTree>
    <p:extLst>
      <p:ext uri="{BB962C8B-B14F-4D97-AF65-F5344CB8AC3E}">
        <p14:creationId xmlns:p14="http://schemas.microsoft.com/office/powerpoint/2010/main" val="99520934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447A5-E9A9-434D-997B-6F0806525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6" t="46552" r="43195" b="7262"/>
          <a:stretch/>
        </p:blipFill>
        <p:spPr>
          <a:xfrm>
            <a:off x="2394409" y="904973"/>
            <a:ext cx="3714160" cy="38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146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It’s hard to see the difference in distribution because the overall counts differ so much: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ggplot(diamonds)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geom_bar(mapping = aes(x = cut))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78744-92D0-4974-961A-14C7AFB06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37" t="46369" r="42784" b="5979"/>
          <a:stretch/>
        </p:blipFill>
        <p:spPr>
          <a:xfrm>
            <a:off x="4760536" y="1855873"/>
            <a:ext cx="3063711" cy="31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1012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To make the comparison easier let’s swap what is displayed on the y-axis. </a:t>
            </a:r>
          </a:p>
          <a:p>
            <a:r>
              <a:rPr lang="en-US" dirty="0"/>
              <a:t>Instead of displaying count, we’ll display </a:t>
            </a:r>
            <a:r>
              <a:rPr lang="en-US" b="1" dirty="0"/>
              <a:t>density</a:t>
            </a:r>
            <a:r>
              <a:rPr lang="en-US" dirty="0"/>
              <a:t>, which is the count standardized so that the area under each frequency polygon is one.</a:t>
            </a:r>
          </a:p>
          <a:p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ggplot(data = diamonds, mapping = aes(x= price, y = ..density..)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geom_freqpoly(mapping = aes(color = cut), binwidth = 500)</a:t>
            </a:r>
          </a:p>
        </p:txBody>
      </p:sp>
    </p:spTree>
    <p:extLst>
      <p:ext uri="{BB962C8B-B14F-4D97-AF65-F5344CB8AC3E}">
        <p14:creationId xmlns:p14="http://schemas.microsoft.com/office/powerpoint/2010/main" val="6568120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If you have unusual values in your data set, but you want to keep working, you have two options:</a:t>
            </a:r>
          </a:p>
          <a:p>
            <a:pPr marL="114300" indent="0">
              <a:buNone/>
            </a:pPr>
            <a:endParaRPr lang="en-US" dirty="0"/>
          </a:p>
          <a:p>
            <a:pPr>
              <a:buAutoNum type="arabicPeriod"/>
            </a:pPr>
            <a:r>
              <a:rPr lang="en-US" dirty="0"/>
              <a:t>Drop the entire row with the strange values.</a:t>
            </a:r>
          </a:p>
          <a:p>
            <a:pPr>
              <a:buAutoNum type="arabicPeriod"/>
            </a:pPr>
            <a:r>
              <a:rPr lang="en-US" dirty="0"/>
              <a:t>Replace the unusual values with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85871750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BFE58-9A82-46F2-BC0C-964914AA1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7" t="48571" r="44774" b="4584"/>
          <a:stretch/>
        </p:blipFill>
        <p:spPr>
          <a:xfrm>
            <a:off x="785909" y="1255864"/>
            <a:ext cx="3037130" cy="3379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47D6C-3407-49B7-903C-42442EEFA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56" t="46552" r="43195" b="7262"/>
          <a:stretch/>
        </p:blipFill>
        <p:spPr>
          <a:xfrm>
            <a:off x="4399867" y="1208185"/>
            <a:ext cx="3245644" cy="3379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FB6044-F44D-483A-9070-FECEB83573AB}"/>
              </a:ext>
            </a:extLst>
          </p:cNvPr>
          <p:cNvSpPr/>
          <p:nvPr/>
        </p:nvSpPr>
        <p:spPr>
          <a:xfrm>
            <a:off x="1853059" y="4741453"/>
            <a:ext cx="553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BDF5F-B26C-40CC-98A2-194C43F223FD}"/>
              </a:ext>
            </a:extLst>
          </p:cNvPr>
          <p:cNvSpPr/>
          <p:nvPr/>
        </p:nvSpPr>
        <p:spPr>
          <a:xfrm>
            <a:off x="5634779" y="4635628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16873983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Another alternative to display the distribution of a continuous variable broken down by a categorical variable is the boxplot. </a:t>
            </a:r>
          </a:p>
          <a:p>
            <a:r>
              <a:rPr lang="en-US" dirty="0"/>
              <a:t>A </a:t>
            </a:r>
            <a:r>
              <a:rPr lang="en-US" b="1" dirty="0"/>
              <a:t>boxplot</a:t>
            </a:r>
            <a:r>
              <a:rPr lang="en-US" dirty="0"/>
              <a:t> is a type of visual shorthand for a distribution of values that is popular among statisticians. Each boxplot consists of:</a:t>
            </a:r>
          </a:p>
          <a:p>
            <a:pPr lvl="1"/>
            <a:r>
              <a:rPr lang="en-US" dirty="0"/>
              <a:t>A box that stretches from the 25th percentile of the distribution to the 75th percentile, a distance known as the interquartile range (IQR). In the middle of the box is a line that displays the median, i.e. 50th percentile, of the distribution. These three lines give you a sense of the spread of the distribution and whether or not the distribution is symmetric about the median or skewed to one side.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9834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Visual points that display observations that fall more than 1.5 times the IQR from either edge of the box. These outlying points are unusual so are plotted individually.</a:t>
            </a:r>
          </a:p>
          <a:p>
            <a:r>
              <a:rPr lang="en-US" dirty="0"/>
              <a:t>A line (or whisker) that extends from each end of the box and goes to the farthest non-outlier point in the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17228952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C7E9C3-70FB-4E2D-AD18-0A342F232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7" t="28958" r="50000" b="33837"/>
          <a:stretch/>
        </p:blipFill>
        <p:spPr>
          <a:xfrm>
            <a:off x="777839" y="1235341"/>
            <a:ext cx="7588321" cy="36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578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Let’s take a look at the distribution of price by cut using </a:t>
            </a:r>
            <a:r>
              <a:rPr lang="en-US" b="1" dirty="0">
                <a:solidFill>
                  <a:srgbClr val="0070C0"/>
                </a:solidFill>
              </a:rPr>
              <a:t>geom_boxplot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ggplot(data = diamonds, mapping = aes(x = cut, y = price))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geom_boxplot()</a:t>
            </a:r>
          </a:p>
        </p:txBody>
      </p:sp>
    </p:spTree>
    <p:extLst>
      <p:ext uri="{BB962C8B-B14F-4D97-AF65-F5344CB8AC3E}">
        <p14:creationId xmlns:p14="http://schemas.microsoft.com/office/powerpoint/2010/main" val="691742977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F6C24A-B481-45DE-99E9-25B29AE2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9" t="46369" r="43093" b="6345"/>
          <a:stretch/>
        </p:blipFill>
        <p:spPr>
          <a:xfrm>
            <a:off x="2469822" y="755722"/>
            <a:ext cx="4072380" cy="42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3700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We see much less information about the distribution</a:t>
            </a:r>
          </a:p>
          <a:p>
            <a:r>
              <a:rPr lang="en-US" dirty="0"/>
              <a:t>But the boxplots are much more compact so we can more easily compare them (and fit more on one plot). </a:t>
            </a:r>
          </a:p>
          <a:p>
            <a:r>
              <a:rPr lang="en-US" dirty="0"/>
              <a:t>It supports the counterintuitive finding that better quality diamonds are cheaper on average! 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22942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b="1" dirty="0">
                <a:solidFill>
                  <a:srgbClr val="7030A0"/>
                </a:solidFill>
              </a:rPr>
              <a:t>cut </a:t>
            </a:r>
            <a:r>
              <a:rPr lang="en-US" dirty="0">
                <a:solidFill>
                  <a:schemeClr val="tx1"/>
                </a:solidFill>
              </a:rPr>
              <a:t>is an ordered factor: f</a:t>
            </a:r>
            <a:r>
              <a:rPr lang="en-US" dirty="0"/>
              <a:t>air is worse than good, which is worse than very good and so on. </a:t>
            </a:r>
          </a:p>
          <a:p>
            <a:r>
              <a:rPr lang="en-US" dirty="0"/>
              <a:t>Many categorical variables don’t have such an intrinsic order, so you might want to reorder them to make a more informative display. </a:t>
            </a:r>
          </a:p>
          <a:p>
            <a:r>
              <a:rPr lang="en-US" dirty="0"/>
              <a:t>One way to do that is with the </a:t>
            </a:r>
            <a:r>
              <a:rPr lang="en-US" b="1" dirty="0">
                <a:solidFill>
                  <a:srgbClr val="0070C0"/>
                </a:solidFill>
              </a:rPr>
              <a:t>reorder()</a:t>
            </a:r>
            <a:r>
              <a:rPr lang="en-US" dirty="0"/>
              <a:t> function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01692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Take the </a:t>
            </a:r>
            <a:r>
              <a:rPr lang="en-US" b="1" dirty="0">
                <a:solidFill>
                  <a:srgbClr val="0070C0"/>
                </a:solidFill>
              </a:rPr>
              <a:t>class()</a:t>
            </a:r>
            <a:r>
              <a:rPr lang="en-US" dirty="0">
                <a:solidFill>
                  <a:schemeClr val="tx1"/>
                </a:solidFill>
              </a:rPr>
              <a:t> variable in the </a:t>
            </a:r>
            <a:r>
              <a:rPr lang="en-US" b="1" dirty="0">
                <a:solidFill>
                  <a:schemeClr val="tx1"/>
                </a:solidFill>
              </a:rPr>
              <a:t>mpg</a:t>
            </a:r>
            <a:r>
              <a:rPr lang="en-US" dirty="0">
                <a:solidFill>
                  <a:schemeClr val="tx1"/>
                </a:solidFill>
              </a:rPr>
              <a:t> dataset.</a:t>
            </a:r>
          </a:p>
          <a:p>
            <a:r>
              <a:rPr lang="en-US" dirty="0"/>
              <a:t>You might be interested to know how highway mileage varies across classes:	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ggplot(data = mpg, mapping = aes(x = class, y = hwy))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geom_boxplot()</a:t>
            </a:r>
            <a:r>
              <a:rPr lang="en-US" dirty="0"/>
              <a:t>	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2563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	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F0FB7D-7B45-406D-93B2-9810DA177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46" t="46004" r="42680" b="5795"/>
          <a:stretch/>
        </p:blipFill>
        <p:spPr>
          <a:xfrm>
            <a:off x="2328423" y="739601"/>
            <a:ext cx="4176074" cy="43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265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AutoNum type="arabicPeriod"/>
            </a:pPr>
            <a:r>
              <a:rPr lang="en-US" dirty="0"/>
              <a:t>Drop the entire row with the strange values.</a:t>
            </a:r>
          </a:p>
          <a:p>
            <a:pPr>
              <a:buAutoNum type="arabicPeriod"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diamonds2 &lt;- diamonds %&gt;%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filter(between(y, 3, 20))</a:t>
            </a:r>
          </a:p>
          <a:p>
            <a:pPr marL="11430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This might not be the best option; just because one measurement is invalid, it doesn’t mean that all of them are invalid. </a:t>
            </a:r>
          </a:p>
          <a:p>
            <a:r>
              <a:rPr lang="en-US" dirty="0"/>
              <a:t>And if the data isn’t of very good quality, you might wind up dropping a lot of data.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15108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To make the trend easier to see, we can reorder </a:t>
            </a:r>
            <a:r>
              <a:rPr lang="en-US" b="1" dirty="0">
                <a:solidFill>
                  <a:srgbClr val="0070C0"/>
                </a:solidFill>
              </a:rPr>
              <a:t>class</a:t>
            </a:r>
            <a:r>
              <a:rPr lang="en-US" dirty="0">
                <a:solidFill>
                  <a:schemeClr val="tx1"/>
                </a:solidFill>
              </a:rPr>
              <a:t> based on the median value of </a:t>
            </a:r>
            <a:r>
              <a:rPr lang="en-US" b="1" dirty="0">
                <a:solidFill>
                  <a:srgbClr val="0070C0"/>
                </a:solidFill>
              </a:rPr>
              <a:t>hwy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ggplot(data = mpg) +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geom_boxplot(mapping = aes(x = reorder(class, hwy, FUN = median), y = hwy))</a:t>
            </a:r>
          </a:p>
        </p:txBody>
      </p:sp>
    </p:spTree>
    <p:extLst>
      <p:ext uri="{BB962C8B-B14F-4D97-AF65-F5344CB8AC3E}">
        <p14:creationId xmlns:p14="http://schemas.microsoft.com/office/powerpoint/2010/main" val="384812950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8BA18-6900-4AA4-839A-318FA4398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3" t="46369" r="43196" b="5979"/>
          <a:stretch/>
        </p:blipFill>
        <p:spPr>
          <a:xfrm>
            <a:off x="2526384" y="749028"/>
            <a:ext cx="3959257" cy="423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2836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If you have long variable names, </a:t>
            </a:r>
            <a:r>
              <a:rPr lang="en-US" b="1" dirty="0">
                <a:solidFill>
                  <a:srgbClr val="0070C0"/>
                </a:solidFill>
              </a:rPr>
              <a:t>geom_boxplot()</a:t>
            </a:r>
            <a:r>
              <a:rPr lang="en-US" dirty="0"/>
              <a:t> will work better if you flip it 90°. You can do that with </a:t>
            </a:r>
            <a:r>
              <a:rPr lang="en-US" b="1" dirty="0">
                <a:solidFill>
                  <a:srgbClr val="0070C0"/>
                </a:solidFill>
              </a:rPr>
              <a:t>coord_flip()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ggplot(data = mpg)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geom_boxplot(mapping = aes(x = reorder(class, hwy, FUN = median), y = hwy))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coord_flip()</a:t>
            </a:r>
          </a:p>
        </p:txBody>
      </p:sp>
    </p:spTree>
    <p:extLst>
      <p:ext uri="{BB962C8B-B14F-4D97-AF65-F5344CB8AC3E}">
        <p14:creationId xmlns:p14="http://schemas.microsoft.com/office/powerpoint/2010/main" val="1817700327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Covariation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6E5EE-A7F0-4D83-8AF5-4EC86215B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5" t="44169" r="45458" b="6713"/>
          <a:stretch/>
        </p:blipFill>
        <p:spPr>
          <a:xfrm>
            <a:off x="2676688" y="749028"/>
            <a:ext cx="3912647" cy="42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2763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A better option might be to replace the unusual values with missing values.</a:t>
            </a:r>
          </a:p>
          <a:p>
            <a:r>
              <a:rPr lang="en-US" dirty="0"/>
              <a:t>The easiest way to do this is to use </a:t>
            </a:r>
            <a:r>
              <a:rPr lang="en-US" b="1" dirty="0">
                <a:solidFill>
                  <a:srgbClr val="7030A0"/>
                </a:solidFill>
              </a:rPr>
              <a:t>mutate() </a:t>
            </a:r>
            <a:r>
              <a:rPr lang="en-US" dirty="0"/>
              <a:t>to replace the variable with a modified copy.</a:t>
            </a:r>
          </a:p>
          <a:p>
            <a:r>
              <a:rPr lang="en-US" dirty="0"/>
              <a:t>You can use the </a:t>
            </a:r>
            <a:r>
              <a:rPr lang="en-US" b="1" dirty="0">
                <a:solidFill>
                  <a:srgbClr val="7030A0"/>
                </a:solidFill>
              </a:rPr>
              <a:t>ifelse()</a:t>
            </a:r>
            <a:r>
              <a:rPr lang="en-US" dirty="0"/>
              <a:t> function to replace unusual values with </a:t>
            </a:r>
            <a:r>
              <a:rPr lang="en-US" b="1" dirty="0">
                <a:solidFill>
                  <a:srgbClr val="7030A0"/>
                </a:solidFill>
              </a:rPr>
              <a:t>NA</a:t>
            </a:r>
            <a:r>
              <a:rPr lang="en-US" dirty="0"/>
              <a:t>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diamonds2 &lt;- diamonds %&gt;%</a:t>
            </a:r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  mutate(y = ifelse(y  &lt;3 | y &gt; 20, NA, y))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5026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ifelse()</a:t>
            </a:r>
            <a:r>
              <a:rPr lang="en-US" b="1" dirty="0"/>
              <a:t> </a:t>
            </a:r>
            <a:r>
              <a:rPr lang="en-US" dirty="0"/>
              <a:t>has three arguments:</a:t>
            </a:r>
          </a:p>
          <a:p>
            <a:r>
              <a:rPr lang="en-US" dirty="0"/>
              <a:t>The first argument </a:t>
            </a:r>
            <a:r>
              <a:rPr lang="en-US" b="1" dirty="0">
                <a:solidFill>
                  <a:srgbClr val="7030A0"/>
                </a:solidFill>
              </a:rPr>
              <a:t>test</a:t>
            </a:r>
            <a:r>
              <a:rPr lang="en-US" dirty="0"/>
              <a:t> should be a logical vector.</a:t>
            </a:r>
          </a:p>
          <a:p>
            <a:r>
              <a:rPr lang="en-US" dirty="0"/>
              <a:t>The result will contain the value of the second argument, </a:t>
            </a:r>
            <a:r>
              <a:rPr lang="en-US" b="1" dirty="0">
                <a:solidFill>
                  <a:srgbClr val="7030A0"/>
                </a:solidFill>
              </a:rPr>
              <a:t>yes</a:t>
            </a:r>
            <a:r>
              <a:rPr lang="en-US" dirty="0"/>
              <a:t>, when the test is </a:t>
            </a:r>
            <a:r>
              <a:rPr lang="en-US" b="1" dirty="0">
                <a:solidFill>
                  <a:srgbClr val="7030A0"/>
                </a:solidFill>
              </a:rPr>
              <a:t>TRUE</a:t>
            </a:r>
            <a:endParaRPr lang="en-US" dirty="0"/>
          </a:p>
          <a:p>
            <a:r>
              <a:rPr lang="en-US" dirty="0"/>
              <a:t>And the value of the third argument </a:t>
            </a:r>
            <a:r>
              <a:rPr lang="en-US" b="1" dirty="0">
                <a:solidFill>
                  <a:srgbClr val="7030A0"/>
                </a:solidFill>
              </a:rPr>
              <a:t>no</a:t>
            </a:r>
            <a:r>
              <a:rPr lang="en-US" dirty="0"/>
              <a:t>, when it is </a:t>
            </a:r>
            <a:r>
              <a:rPr lang="en-US" b="1" dirty="0">
                <a:solidFill>
                  <a:srgbClr val="7030A0"/>
                </a:solidFill>
              </a:rPr>
              <a:t>FALSE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also use </a:t>
            </a:r>
            <a:r>
              <a:rPr lang="en-US" b="1" dirty="0">
                <a:solidFill>
                  <a:srgbClr val="7030A0"/>
                </a:solidFill>
              </a:rPr>
              <a:t>dplyr::case_when()</a:t>
            </a:r>
          </a:p>
          <a:p>
            <a:r>
              <a:rPr lang="en-US" dirty="0"/>
              <a:t>This is particularly useful inside mutate when you want to create a new variable that relies on a complex combination of existing variables.</a:t>
            </a:r>
          </a:p>
        </p:txBody>
      </p:sp>
    </p:spTree>
    <p:extLst>
      <p:ext uri="{BB962C8B-B14F-4D97-AF65-F5344CB8AC3E}">
        <p14:creationId xmlns:p14="http://schemas.microsoft.com/office/powerpoint/2010/main" val="417684615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Like R, ggplot2 subscribes to the philosophy that missing values should never silently go missing.</a:t>
            </a:r>
          </a:p>
          <a:p>
            <a:r>
              <a:rPr lang="en-US" dirty="0"/>
              <a:t>It’s not obvious where you should plot missing values, so ggplot2 doesn’t include them in the plot, but it does warn that they’ve been removed: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5891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0070C0"/>
                </a:solidFill>
              </a:rPr>
              <a:t>ggplot(data = diamonds2, mapping = aes(x = x, y = y)) +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  geom_point()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i="1" dirty="0">
                <a:solidFill>
                  <a:srgbClr val="0070C0"/>
                </a:solidFill>
              </a:rPr>
              <a:t>#&gt; Warning: Removed 9 rows containing missing values (geom_point)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8030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CD7E36-3B75-4133-B9CB-BBBB87C81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18" r="49278" b="6896"/>
          <a:stretch/>
        </p:blipFill>
        <p:spPr>
          <a:xfrm>
            <a:off x="857838" y="1412253"/>
            <a:ext cx="7070103" cy="35350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3770F99-A15C-44FA-B2E3-4248C07F40F4}"/>
              </a:ext>
            </a:extLst>
          </p:cNvPr>
          <p:cNvSpPr/>
          <p:nvPr/>
        </p:nvSpPr>
        <p:spPr>
          <a:xfrm>
            <a:off x="527901" y="3970426"/>
            <a:ext cx="4176074" cy="10917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08247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7.0 – 7.8 Exploratory Data Analysis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Missing Values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To suppress that warning, set </a:t>
            </a:r>
            <a:r>
              <a:rPr lang="en-US" b="1" dirty="0">
                <a:solidFill>
                  <a:srgbClr val="7030A0"/>
                </a:solidFill>
              </a:rPr>
              <a:t>na.rm</a:t>
            </a:r>
            <a:r>
              <a:rPr lang="en-US" dirty="0"/>
              <a:t> = </a:t>
            </a:r>
            <a:r>
              <a:rPr lang="en-US" b="1" dirty="0">
                <a:solidFill>
                  <a:srgbClr val="7030A0"/>
                </a:solidFill>
              </a:rPr>
              <a:t>TRUE</a:t>
            </a:r>
            <a:r>
              <a:rPr lang="en-US" dirty="0"/>
              <a:t>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0070C0"/>
                </a:solidFill>
              </a:rPr>
              <a:t>ggplot(data = diamonds2, mapping = aes(x = x, y =y)) +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  geom_point(na.rm = TRUE)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614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4575</TotalTime>
  <Words>1650</Words>
  <Application>Microsoft Office PowerPoint</Application>
  <PresentationFormat>On-screen Show (16:9)</PresentationFormat>
  <Paragraphs>147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Titillium Web</vt:lpstr>
      <vt:lpstr>Arial</vt:lpstr>
      <vt:lpstr>Helvetica Neue</vt:lpstr>
      <vt:lpstr>R-Ladies Template</vt:lpstr>
      <vt:lpstr>Chapters 7 Exploratory Data Analysis – Pt 2 Follow along here: https://r4ds.had.co.nz/exploratory-data-analysis.html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  <vt:lpstr>7.0 – 7.8 Exploratory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Workflow basics</dc:title>
  <dc:creator>Gina Griffin</dc:creator>
  <cp:lastModifiedBy>Ginar Gi Buttersnaps</cp:lastModifiedBy>
  <cp:revision>139</cp:revision>
  <dcterms:modified xsi:type="dcterms:W3CDTF">2020-05-30T15:50:16Z</dcterms:modified>
</cp:coreProperties>
</file>